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8" r:id="rId2"/>
    <p:sldId id="256" r:id="rId3"/>
    <p:sldId id="257" r:id="rId4"/>
    <p:sldId id="258" r:id="rId5"/>
    <p:sldId id="259" r:id="rId6"/>
    <p:sldId id="269" r:id="rId7"/>
    <p:sldId id="260" r:id="rId8"/>
    <p:sldId id="261" r:id="rId9"/>
    <p:sldId id="262" r:id="rId10"/>
    <p:sldId id="277" r:id="rId11"/>
    <p:sldId id="288" r:id="rId12"/>
    <p:sldId id="264" r:id="rId13"/>
    <p:sldId id="275" r:id="rId14"/>
    <p:sldId id="281" r:id="rId15"/>
    <p:sldId id="283" r:id="rId16"/>
    <p:sldId id="282" r:id="rId17"/>
    <p:sldId id="284" r:id="rId18"/>
    <p:sldId id="286" r:id="rId19"/>
    <p:sldId id="285" r:id="rId20"/>
    <p:sldId id="291" r:id="rId21"/>
    <p:sldId id="290" r:id="rId22"/>
    <p:sldId id="274" r:id="rId23"/>
    <p:sldId id="287" r:id="rId24"/>
    <p:sldId id="289" r:id="rId25"/>
    <p:sldId id="265" r:id="rId26"/>
    <p:sldId id="272" r:id="rId27"/>
    <p:sldId id="292" r:id="rId28"/>
    <p:sldId id="271" r:id="rId29"/>
    <p:sldId id="276" r:id="rId30"/>
    <p:sldId id="270" r:id="rId31"/>
    <p:sldId id="266" r:id="rId32"/>
    <p:sldId id="279" r:id="rId33"/>
    <p:sldId id="294" r:id="rId3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6299" autoAdjust="0"/>
  </p:normalViewPr>
  <p:slideViewPr>
    <p:cSldViewPr snapToGrid="0">
      <p:cViewPr varScale="1">
        <p:scale>
          <a:sx n="103" d="100"/>
          <a:sy n="103" d="100"/>
        </p:scale>
        <p:origin x="88"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10/4/2025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28</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29</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30</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31</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95A3-EFF2-D3C1-1A52-2C388CF2A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333C2-217A-ACC2-6BD8-ADD69F626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174E-4DC6-7813-B83B-792711BC24E7}"/>
              </a:ext>
            </a:extLst>
          </p:cNvPr>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a:extLst>
              <a:ext uri="{FF2B5EF4-FFF2-40B4-BE49-F238E27FC236}">
                <a16:creationId xmlns:a16="http://schemas.microsoft.com/office/drawing/2014/main" id="{956FD5FB-F9F2-D6EC-EDFC-96FC14914825}"/>
              </a:ext>
            </a:extLst>
          </p:cNvPr>
          <p:cNvSpPr>
            <a:spLocks noGrp="1"/>
          </p:cNvSpPr>
          <p:nvPr>
            <p:ph type="sldNum" sz="quarter" idx="5"/>
          </p:nvPr>
        </p:nvSpPr>
        <p:spPr/>
        <p:txBody>
          <a:bodyPr/>
          <a:lstStyle/>
          <a:p>
            <a:fld id="{CDDD3684-6E52-4019-8D61-A9B0BAC0DBD6}" type="slidenum">
              <a:rPr lang="en-US" smtClean="0"/>
              <a:t>33</a:t>
            </a:fld>
            <a:endParaRPr lang="en-US"/>
          </a:p>
        </p:txBody>
      </p:sp>
    </p:spTree>
    <p:extLst>
      <p:ext uri="{BB962C8B-B14F-4D97-AF65-F5344CB8AC3E}">
        <p14:creationId xmlns:p14="http://schemas.microsoft.com/office/powerpoint/2010/main" val="373872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juantarquino" TargetMode="Externa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linkedin.com/in/juantarquino" TargetMode="External"/><Relationship Id="rId5" Type="http://schemas.openxmlformats.org/officeDocument/2006/relationships/image" Target="../media/image13.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0E4D958-5F2F-3ACF-C7D2-F469C7D83643}"/>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about deployments?</a:t>
            </a:r>
          </a:p>
        </p:txBody>
      </p:sp>
      <p:sp>
        <p:nvSpPr>
          <p:cNvPr id="3" name="Content Placeholder 2">
            <a:extLst>
              <a:ext uri="{FF2B5EF4-FFF2-40B4-BE49-F238E27FC236}">
                <a16:creationId xmlns:a16="http://schemas.microsoft.com/office/drawing/2014/main" id="{9041FCD1-9D20-BBE4-371B-BBD84F7C61CE}"/>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I have the database defined in Visual Studio, how do I “push” it to an actual SQL server?</a:t>
            </a:r>
          </a:p>
        </p:txBody>
      </p:sp>
    </p:spTree>
    <p:extLst>
      <p:ext uri="{BB962C8B-B14F-4D97-AF65-F5344CB8AC3E}">
        <p14:creationId xmlns:p14="http://schemas.microsoft.com/office/powerpoint/2010/main" val="261804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5" y="640080"/>
            <a:ext cx="8272107" cy="1481328"/>
          </a:xfrm>
        </p:spPr>
        <p:txBody>
          <a:bodyPr vert="horz" lIns="91440" tIns="45720" rIns="91440" bIns="45720" rtlCol="0" anchor="b">
            <a:normAutofit/>
          </a:bodyPr>
          <a:lstStyle/>
          <a:p>
            <a:pPr algn="l"/>
            <a:r>
              <a:rPr lang="en-US" sz="5000" kern="1200" dirty="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56771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hlinkClick r:id="rId3"/>
              </a:rPr>
              <a:t>https://tinyurl.com/SqlProjCodeCamp</a:t>
            </a:r>
            <a:endParaRPr lang="en-US" sz="2200" dirty="0"/>
          </a:p>
          <a:p>
            <a:pPr lvl="1" indent="-228600">
              <a:lnSpc>
                <a:spcPct val="90000"/>
              </a:lnSpc>
              <a:spcAft>
                <a:spcPts val="600"/>
              </a:spcAft>
              <a:buFont typeface="Arial" panose="020B0604020202020204" pitchFamily="34" charset="0"/>
              <a:buChar char="•"/>
            </a:pPr>
            <a:r>
              <a:rPr lang="en-US" sz="2200" dirty="0"/>
              <a:t>(sample code and slides)</a:t>
            </a:r>
          </a:p>
          <a:p>
            <a:pPr indent="-228600">
              <a:lnSpc>
                <a:spcPct val="90000"/>
              </a:lnSpc>
              <a:spcAft>
                <a:spcPts val="600"/>
              </a:spcAft>
              <a:buFont typeface="Arial" panose="020B0604020202020204" pitchFamily="34" charset="0"/>
              <a:buChar char="•"/>
            </a:pPr>
            <a:endParaRPr lang="en-US" sz="2200" dirty="0"/>
          </a:p>
        </p:txBody>
      </p:sp>
      <p:pic>
        <p:nvPicPr>
          <p:cNvPr id="5" name="Picture 4" descr="A qr code on a white background&#10;&#10;AI-generated content may be incorrect.">
            <a:extLst>
              <a:ext uri="{FF2B5EF4-FFF2-40B4-BE49-F238E27FC236}">
                <a16:creationId xmlns:a16="http://schemas.microsoft.com/office/drawing/2014/main" id="{83356B58-A906-50CA-1CA2-32F6089D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534" y="3682311"/>
            <a:ext cx="2713640" cy="2713640"/>
          </a:xfrm>
          <a:prstGeom prst="rect">
            <a:avLst/>
          </a:prstGeom>
        </p:spPr>
      </p:pic>
      <p:pic>
        <p:nvPicPr>
          <p:cNvPr id="7" name="Picture 6">
            <a:extLst>
              <a:ext uri="{FF2B5EF4-FFF2-40B4-BE49-F238E27FC236}">
                <a16:creationId xmlns:a16="http://schemas.microsoft.com/office/drawing/2014/main" id="{D7A8B950-1297-13D8-B38C-927052A05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7242" y="3321577"/>
            <a:ext cx="3455126" cy="2953264"/>
          </a:xfrm>
          <a:prstGeom prst="rect">
            <a:avLst/>
          </a:prstGeom>
        </p:spPr>
      </p:pic>
      <p:sp>
        <p:nvSpPr>
          <p:cNvPr id="9" name="TextBox 8">
            <a:extLst>
              <a:ext uri="{FF2B5EF4-FFF2-40B4-BE49-F238E27FC236}">
                <a16:creationId xmlns:a16="http://schemas.microsoft.com/office/drawing/2014/main" id="{FE470D91-7F8F-F572-B7D3-DE79E094970F}"/>
              </a:ext>
            </a:extLst>
          </p:cNvPr>
          <p:cNvSpPr txBox="1"/>
          <p:nvPr/>
        </p:nvSpPr>
        <p:spPr>
          <a:xfrm>
            <a:off x="6448167" y="2738418"/>
            <a:ext cx="5257465" cy="646331"/>
          </a:xfrm>
          <a:prstGeom prst="rect">
            <a:avLst/>
          </a:prstGeom>
          <a:noFill/>
        </p:spPr>
        <p:txBody>
          <a:bodyPr wrap="none" rtlCol="0">
            <a:spAutoFit/>
          </a:bodyPr>
          <a:lstStyle/>
          <a:p>
            <a:r>
              <a:rPr lang="en-US" dirty="0"/>
              <a:t>LinkedIn </a:t>
            </a:r>
            <a:r>
              <a:rPr lang="en-US" dirty="0">
                <a:hlinkClick r:id="rId6"/>
              </a:rPr>
              <a:t>https://www.linkedin.com/in/juantarquino</a:t>
            </a:r>
            <a:endParaRPr lang="en-US" dirty="0"/>
          </a:p>
          <a:p>
            <a:endParaRPr lang="en-US" dirty="0"/>
          </a:p>
        </p:txBody>
      </p:sp>
      <p:cxnSp>
        <p:nvCxnSpPr>
          <p:cNvPr id="12" name="Straight Connector 11">
            <a:extLst>
              <a:ext uri="{FF2B5EF4-FFF2-40B4-BE49-F238E27FC236}">
                <a16:creationId xmlns:a16="http://schemas.microsoft.com/office/drawing/2014/main" id="{B0A5DBEA-9FDE-B445-91E5-92CAEFE6E667}"/>
              </a:ext>
            </a:extLst>
          </p:cNvPr>
          <p:cNvCxnSpPr/>
          <p:nvPr/>
        </p:nvCxnSpPr>
        <p:spPr>
          <a:xfrm>
            <a:off x="6096000" y="2853559"/>
            <a:ext cx="0" cy="32555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9798A-74E7-C37F-5321-3D747E65DE45}"/>
              </a:ext>
            </a:extLst>
          </p:cNvPr>
          <p:cNvSpPr>
            <a:spLocks noGrp="1"/>
          </p:cNvSpPr>
          <p:nvPr>
            <p:ph type="title"/>
          </p:nvPr>
        </p:nvSpPr>
        <p:spPr>
          <a:xfrm>
            <a:off x="686834" y="1153572"/>
            <a:ext cx="3200400" cy="4461163"/>
          </a:xfrm>
        </p:spPr>
        <p:txBody>
          <a:bodyPr>
            <a:normAutofit/>
          </a:bodyPr>
          <a:lstStyle/>
          <a:p>
            <a:r>
              <a:rPr lang="en-US">
                <a:solidFill>
                  <a:srgbClr val="FFFFFF"/>
                </a:solidFill>
              </a:rPr>
              <a:t>Initial seed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6ECDBC-530F-BE60-AB66-CE15A641E2A6}"/>
              </a:ext>
            </a:extLst>
          </p:cNvPr>
          <p:cNvSpPr>
            <a:spLocks noGrp="1"/>
          </p:cNvSpPr>
          <p:nvPr>
            <p:ph idx="1"/>
          </p:nvPr>
        </p:nvSpPr>
        <p:spPr>
          <a:xfrm>
            <a:off x="4447308" y="591344"/>
            <a:ext cx="6906491" cy="5585619"/>
          </a:xfrm>
        </p:spPr>
        <p:txBody>
          <a:bodyPr anchor="ctr">
            <a:normAutofit/>
          </a:bodyPr>
          <a:lstStyle/>
          <a:p>
            <a:r>
              <a:rPr lang="en-US" dirty="0"/>
              <a:t>Many strategies for data that needs to be added to the </a:t>
            </a:r>
            <a:r>
              <a:rPr lang="en-US" dirty="0" err="1"/>
              <a:t>db</a:t>
            </a:r>
            <a:r>
              <a:rPr lang="en-US" dirty="0"/>
              <a:t> on deployment:</a:t>
            </a:r>
          </a:p>
          <a:p>
            <a:pPr lvl="1"/>
            <a:r>
              <a:rPr lang="en-US" dirty="0"/>
              <a:t>Post-deployment script</a:t>
            </a:r>
          </a:p>
          <a:p>
            <a:pPr lvl="1"/>
            <a:r>
              <a:rPr lang="en-US" dirty="0"/>
              <a:t>Script data as inserts/merges (if the data is not sensitive)</a:t>
            </a:r>
          </a:p>
          <a:p>
            <a:pPr lvl="2"/>
            <a:r>
              <a:rPr lang="en-US" dirty="0"/>
              <a:t>Or as a bulk data load (if the deployment identity has rights to do it)</a:t>
            </a:r>
          </a:p>
          <a:p>
            <a:pPr lvl="1"/>
            <a:r>
              <a:rPr lang="en-US" dirty="0"/>
              <a:t>Use a .NET tool to read a file from your environment and call that tool on your deployment pipeline.</a:t>
            </a:r>
          </a:p>
          <a:p>
            <a:pPr lvl="1"/>
            <a:endParaRPr lang="en-US" dirty="0"/>
          </a:p>
        </p:txBody>
      </p:sp>
    </p:spTree>
    <p:extLst>
      <p:ext uri="{BB962C8B-B14F-4D97-AF65-F5344CB8AC3E}">
        <p14:creationId xmlns:p14="http://schemas.microsoft.com/office/powerpoint/2010/main" val="2272094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8361-8C57-177A-56FF-94F86C8005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19806-A8D1-65CE-85D6-B1DA27024ADC}"/>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What about CI/CD?</a:t>
            </a:r>
          </a:p>
        </p:txBody>
      </p:sp>
      <p:sp>
        <p:nvSpPr>
          <p:cNvPr id="19" name="Rectangle 1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4AE0B-FBBC-F6F0-9891-F447B339336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How can I deploy the changes without using a “right-click” publish?</a:t>
            </a:r>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5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fontScale="90000"/>
          </a:bodyPr>
          <a:lstStyle/>
          <a:p>
            <a:r>
              <a:rPr lang="en-US" sz="5400" dirty="0"/>
              <a:t>Command line publishing (CI/CD tool friendly)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dirty="0" err="1"/>
              <a:t>msbuild</a:t>
            </a:r>
            <a:r>
              <a:rPr lang="en-US" sz="1500" dirty="0"/>
              <a:t> "</a:t>
            </a:r>
            <a:r>
              <a:rPr lang="en-US" sz="1500" dirty="0" err="1"/>
              <a:t>nameofsqlproject.sqlproj</a:t>
            </a:r>
            <a:r>
              <a:rPr lang="en-US" sz="1500" dirty="0"/>
              <a:t>" /</a:t>
            </a:r>
            <a:r>
              <a:rPr lang="en-US" sz="1500" dirty="0" err="1"/>
              <a:t>p:Configuration</a:t>
            </a:r>
            <a:r>
              <a:rPr lang="en-US" sz="1500" dirty="0"/>
              <a:t>=Release</a:t>
            </a:r>
          </a:p>
          <a:p>
            <a:pPr marL="0" marR="0">
              <a:buNone/>
            </a:pPr>
            <a:br>
              <a:rPr lang="en-US" sz="1500" dirty="0"/>
            </a:br>
            <a:r>
              <a:rPr lang="en-US" sz="1500" dirty="0"/>
              <a:t>dotnet tool install -g </a:t>
            </a:r>
            <a:r>
              <a:rPr lang="en-US" sz="1500" dirty="0" err="1"/>
              <a:t>microsoft.sqlpackage</a:t>
            </a:r>
            <a:endParaRPr lang="en-US" sz="1500" dirty="0"/>
          </a:p>
          <a:p>
            <a:pPr marL="0" marR="0">
              <a:buNone/>
            </a:pPr>
            <a:br>
              <a:rPr lang="en-US" sz="1500" dirty="0"/>
            </a:b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nameofsqlproject.dacpac</a:t>
            </a:r>
            <a:r>
              <a:rPr lang="en-US" sz="1500" dirty="0"/>
              <a:t>" /</a:t>
            </a:r>
            <a:r>
              <a:rPr lang="en-US" sz="1500" dirty="0" err="1"/>
              <a:t>TargetConnectionString</a:t>
            </a:r>
            <a:r>
              <a:rPr lang="en-US" sz="1500" dirty="0"/>
              <a:t>:"</a:t>
            </a:r>
            <a:r>
              <a:rPr lang="en-US" sz="1500" dirty="0" err="1"/>
              <a:t>ConnectionString</a:t>
            </a:r>
            <a:r>
              <a:rPr lang="en-US" sz="1500" dirty="0"/>
              <a:t> to the </a:t>
            </a:r>
            <a:r>
              <a:rPr lang="en-US" sz="1500" dirty="0" err="1"/>
              <a:t>db</a:t>
            </a:r>
            <a:r>
              <a:rPr lang="en-US" sz="1500" dirty="0"/>
              <a:t> you want to publish to” /</a:t>
            </a:r>
            <a:r>
              <a:rPr lang="en-US" sz="1500" dirty="0" err="1"/>
              <a:t>p:ScriptDatabaseCompatibility</a:t>
            </a:r>
            <a:r>
              <a:rPr lang="en-US" sz="1500" dirty="0"/>
              <a:t>=true</a:t>
            </a:r>
          </a:p>
          <a:p>
            <a:pPr marL="0" marR="0">
              <a:buNone/>
            </a:pPr>
            <a:endParaRPr lang="en-US" sz="1500" dirty="0"/>
          </a:p>
          <a:p>
            <a:pPr marL="0" marR="0">
              <a:buNone/>
            </a:pPr>
            <a:r>
              <a:rPr lang="en-US" sz="1500" b="1" dirty="0"/>
              <a:t>For example (</a:t>
            </a:r>
            <a:r>
              <a:rPr lang="en-US" sz="1500" dirty="0" err="1">
                <a:hlinkClick r:id="rId3"/>
              </a:rPr>
              <a:t>PodcastsManager</a:t>
            </a:r>
            <a:r>
              <a:rPr lang="en-US" sz="1500" dirty="0">
                <a:hlinkClick r:id="rId3"/>
              </a:rPr>
              <a:t>/</a:t>
            </a:r>
            <a:r>
              <a:rPr lang="en-US" sz="1500" dirty="0" err="1">
                <a:hlinkClick r:id="rId3"/>
              </a:rPr>
              <a:t>src</a:t>
            </a:r>
            <a:r>
              <a:rPr lang="en-US" sz="1500" dirty="0">
                <a:hlinkClick r:id="rId3"/>
              </a:rPr>
              <a:t>/</a:t>
            </a:r>
            <a:r>
              <a:rPr lang="en-US" sz="1500" dirty="0" err="1">
                <a:hlinkClick r:id="rId3"/>
              </a:rPr>
              <a:t>PodcastsManager</a:t>
            </a:r>
            <a:r>
              <a:rPr lang="en-US" sz="1500" dirty="0">
                <a:hlinkClick r:id="rId3"/>
              </a:rPr>
              <a:t>/2-Data/</a:t>
            </a:r>
            <a:r>
              <a:rPr lang="en-US" sz="1500" dirty="0" err="1">
                <a:hlinkClick r:id="rId3"/>
              </a:rPr>
              <a:t>PodcastsManagerDb</a:t>
            </a:r>
            <a:r>
              <a:rPr lang="en-US" sz="1500" dirty="0">
                <a:hlinkClick r:id="rId3"/>
              </a:rPr>
              <a:t>/publish-to-local-sqlexpress.bat at main · </a:t>
            </a:r>
            <a:r>
              <a:rPr lang="en-US" sz="1500" dirty="0" err="1">
                <a:hlinkClick r:id="rId3"/>
              </a:rPr>
              <a:t>TheJuanitoLearnsShow</a:t>
            </a:r>
            <a:r>
              <a:rPr lang="en-US" sz="1500" dirty="0">
                <a:hlinkClick r:id="rId3"/>
              </a:rPr>
              <a:t>/</a:t>
            </a:r>
            <a:r>
              <a:rPr lang="en-US" sz="1500" dirty="0" err="1">
                <a:hlinkClick r:id="rId3"/>
              </a:rPr>
              <a:t>PodcastsManager</a:t>
            </a:r>
            <a:r>
              <a:rPr lang="en-US" sz="1500" dirty="0"/>
              <a:t>):</a:t>
            </a:r>
          </a:p>
          <a:p>
            <a:pPr marL="0" marR="0">
              <a:buNone/>
            </a:pPr>
            <a:r>
              <a:rPr lang="en-US" sz="1500" dirty="0"/>
              <a:t> </a:t>
            </a:r>
          </a:p>
          <a:p>
            <a:pPr marL="0" indent="0">
              <a:buNone/>
            </a:pPr>
            <a:r>
              <a:rPr lang="en-US" sz="1500" dirty="0" err="1"/>
              <a:t>msbuild</a:t>
            </a:r>
            <a:r>
              <a:rPr lang="en-US" sz="1500" dirty="0"/>
              <a:t> "</a:t>
            </a:r>
            <a:r>
              <a:rPr lang="en-US" sz="1500" dirty="0" err="1"/>
              <a:t>PodcastsManagerDb.sqlproj</a:t>
            </a:r>
            <a:r>
              <a:rPr lang="en-US" sz="1500" dirty="0"/>
              <a:t>" /</a:t>
            </a:r>
            <a:r>
              <a:rPr lang="en-US" sz="1500" dirty="0" err="1"/>
              <a:t>p:Configuration</a:t>
            </a:r>
            <a:r>
              <a:rPr lang="en-US" sz="1500" dirty="0"/>
              <a:t>=Release</a:t>
            </a:r>
          </a:p>
          <a:p>
            <a:pPr marL="0" indent="0">
              <a:buNone/>
            </a:pPr>
            <a:r>
              <a:rPr lang="en-US" sz="1500" dirty="0"/>
              <a:t>dotnet tool install -g </a:t>
            </a:r>
            <a:r>
              <a:rPr lang="en-US" sz="1500" dirty="0" err="1"/>
              <a:t>microsoft.sqlpackage</a:t>
            </a:r>
            <a:endParaRPr lang="en-US" sz="1500" dirty="0"/>
          </a:p>
          <a:p>
            <a:pPr marL="0" indent="0">
              <a:buNone/>
            </a:pP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PodcastsManagerDb.dacpac</a:t>
            </a:r>
            <a:r>
              <a:rPr lang="en-US" sz="1500" dirty="0"/>
              <a:t>" /</a:t>
            </a:r>
            <a:r>
              <a:rPr lang="en-US" sz="1500" dirty="0" err="1"/>
              <a:t>TargetConnectionString</a:t>
            </a:r>
            <a:r>
              <a:rPr lang="en-US" sz="1500" dirty="0"/>
              <a:t>:"Data Source=.\</a:t>
            </a:r>
            <a:r>
              <a:rPr lang="en-US" sz="1500" dirty="0" err="1"/>
              <a:t>sqlExpress;Database</a:t>
            </a:r>
            <a:r>
              <a:rPr lang="en-US" sz="1500" dirty="0"/>
              <a:t>=</a:t>
            </a:r>
            <a:r>
              <a:rPr lang="en-US" sz="1500" dirty="0" err="1"/>
              <a:t>PodcastsManager;Integrated</a:t>
            </a:r>
            <a:r>
              <a:rPr lang="en-US" sz="1500" dirty="0"/>
              <a:t> Security=True;" /</a:t>
            </a:r>
            <a:r>
              <a:rPr lang="en-US" sz="1500" dirty="0" err="1"/>
              <a:t>p:DropObjectsNotInSource</a:t>
            </a:r>
            <a:r>
              <a:rPr lang="en-US" sz="1500" dirty="0"/>
              <a:t>=True /</a:t>
            </a:r>
            <a:r>
              <a:rPr lang="en-US" sz="1500" dirty="0" err="1"/>
              <a:t>p:ScriptDatabaseCompatibility</a:t>
            </a:r>
            <a:r>
              <a:rPr lang="en-US" sz="1500" dirty="0"/>
              <a:t>=True /</a:t>
            </a:r>
            <a:r>
              <a:rPr lang="en-US" sz="1500" dirty="0" err="1"/>
              <a:t>p:BlockOnPossibleDataLoss</a:t>
            </a:r>
            <a:r>
              <a:rPr lang="en-US" sz="1500" dirty="0"/>
              <a:t>=False</a:t>
            </a:r>
          </a:p>
          <a:p>
            <a:pPr marL="0" indent="0">
              <a:buNone/>
            </a:pPr>
            <a:endParaRPr lang="en-US" sz="1500" dirty="0"/>
          </a:p>
        </p:txBody>
      </p:sp>
    </p:spTree>
    <p:extLst>
      <p:ext uri="{BB962C8B-B14F-4D97-AF65-F5344CB8AC3E}">
        <p14:creationId xmlns:p14="http://schemas.microsoft.com/office/powerpoint/2010/main" val="2712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C1B3-EC35-9542-66BE-EED430000D70}"/>
              </a:ext>
            </a:extLst>
          </p:cNvPr>
          <p:cNvSpPr>
            <a:spLocks noGrp="1"/>
          </p:cNvSpPr>
          <p:nvPr>
            <p:ph type="title"/>
          </p:nvPr>
        </p:nvSpPr>
        <p:spPr/>
        <p:txBody>
          <a:bodyPr/>
          <a:lstStyle/>
          <a:p>
            <a:r>
              <a:rPr lang="en-US" dirty="0"/>
              <a:t>CI/CD tools sample - deployment</a:t>
            </a:r>
          </a:p>
        </p:txBody>
      </p:sp>
      <p:pic>
        <p:nvPicPr>
          <p:cNvPr id="5" name="Picture 4">
            <a:extLst>
              <a:ext uri="{FF2B5EF4-FFF2-40B4-BE49-F238E27FC236}">
                <a16:creationId xmlns:a16="http://schemas.microsoft.com/office/drawing/2014/main" id="{A5FDAD37-5781-2789-8728-6B739F7472CE}"/>
              </a:ext>
            </a:extLst>
          </p:cNvPr>
          <p:cNvPicPr>
            <a:picLocks noChangeAspect="1"/>
          </p:cNvPicPr>
          <p:nvPr/>
        </p:nvPicPr>
        <p:blipFill>
          <a:blip r:embed="rId2"/>
          <a:stretch>
            <a:fillRect/>
          </a:stretch>
        </p:blipFill>
        <p:spPr>
          <a:xfrm>
            <a:off x="2300553" y="1753319"/>
            <a:ext cx="7590894" cy="5045712"/>
          </a:xfrm>
          <a:prstGeom prst="rect">
            <a:avLst/>
          </a:prstGeom>
        </p:spPr>
      </p:pic>
    </p:spTree>
    <p:extLst>
      <p:ext uri="{BB962C8B-B14F-4D97-AF65-F5344CB8AC3E}">
        <p14:creationId xmlns:p14="http://schemas.microsoft.com/office/powerpoint/2010/main" val="142592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54BA5E-4C67-83B4-95BC-A6BBC41D0B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CC8BC-1768-E92D-077C-4F5436590612}"/>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What about automated tests?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D7BF5-3B3A-C463-1E4E-B19A7199BE4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We have them in .NET, can we have them for our SQL projects?</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0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3A54F9-1B64-2C91-C723-63A5C75E4AA1}"/>
              </a:ext>
            </a:extLst>
          </p:cNvPr>
          <p:cNvPicPr>
            <a:picLocks noChangeAspect="1"/>
          </p:cNvPicPr>
          <p:nvPr/>
        </p:nvPicPr>
        <p:blipFill>
          <a:blip r:embed="rId2"/>
          <a:stretch>
            <a:fillRect/>
          </a:stretch>
        </p:blipFill>
        <p:spPr>
          <a:xfrm>
            <a:off x="542377" y="1737610"/>
            <a:ext cx="3645087" cy="2629035"/>
          </a:xfrm>
          <a:prstGeom prst="rect">
            <a:avLst/>
          </a:prstGeom>
        </p:spPr>
      </p:pic>
      <p:pic>
        <p:nvPicPr>
          <p:cNvPr id="9" name="Picture 8">
            <a:extLst>
              <a:ext uri="{FF2B5EF4-FFF2-40B4-BE49-F238E27FC236}">
                <a16:creationId xmlns:a16="http://schemas.microsoft.com/office/drawing/2014/main" id="{55D5BAC4-081C-4325-8938-F9CBC973EC59}"/>
              </a:ext>
            </a:extLst>
          </p:cNvPr>
          <p:cNvPicPr>
            <a:picLocks noChangeAspect="1"/>
          </p:cNvPicPr>
          <p:nvPr/>
        </p:nvPicPr>
        <p:blipFill>
          <a:blip r:embed="rId3"/>
          <a:stretch>
            <a:fillRect/>
          </a:stretch>
        </p:blipFill>
        <p:spPr>
          <a:xfrm>
            <a:off x="5179654" y="3589047"/>
            <a:ext cx="5073911" cy="2578233"/>
          </a:xfrm>
          <a:prstGeom prst="rect">
            <a:avLst/>
          </a:prstGeom>
        </p:spPr>
      </p:pic>
      <p:pic>
        <p:nvPicPr>
          <p:cNvPr id="11" name="Picture 10">
            <a:extLst>
              <a:ext uri="{FF2B5EF4-FFF2-40B4-BE49-F238E27FC236}">
                <a16:creationId xmlns:a16="http://schemas.microsoft.com/office/drawing/2014/main" id="{44E32B33-66AE-DB08-9A46-95CE349CD8BF}"/>
              </a:ext>
            </a:extLst>
          </p:cNvPr>
          <p:cNvPicPr>
            <a:picLocks noChangeAspect="1"/>
          </p:cNvPicPr>
          <p:nvPr/>
        </p:nvPicPr>
        <p:blipFill>
          <a:blip r:embed="rId4"/>
          <a:stretch>
            <a:fillRect/>
          </a:stretch>
        </p:blipFill>
        <p:spPr>
          <a:xfrm>
            <a:off x="5201427" y="1242285"/>
            <a:ext cx="5054860" cy="1809843"/>
          </a:xfrm>
          <a:prstGeom prst="rect">
            <a:avLst/>
          </a:prstGeom>
        </p:spPr>
      </p:pic>
    </p:spTree>
    <p:extLst>
      <p:ext uri="{BB962C8B-B14F-4D97-AF65-F5344CB8AC3E}">
        <p14:creationId xmlns:p14="http://schemas.microsoft.com/office/powerpoint/2010/main" val="155806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dirty="0"/>
              <a:t>Juan Pablo Tarquino </a:t>
            </a:r>
          </a:p>
          <a:p>
            <a:r>
              <a:rPr lang="en-US" sz="2200" dirty="0"/>
              <a:t>Software Developer with about 20 years of experience</a:t>
            </a:r>
          </a:p>
          <a:p>
            <a:pPr lvl="1"/>
            <a:r>
              <a:rPr lang="en-US" sz="2200" dirty="0"/>
              <a:t>LinkedIn</a:t>
            </a:r>
          </a:p>
          <a:p>
            <a:pPr lvl="2"/>
            <a:r>
              <a:rPr lang="en-US" sz="2200" dirty="0">
                <a:hlinkClick r:id="rId3"/>
              </a:rPr>
              <a:t>https://www.linkedin.com/in/juantarquino</a:t>
            </a:r>
            <a:r>
              <a:rPr lang="en-US" sz="2200" dirty="0"/>
              <a:t> </a:t>
            </a:r>
          </a:p>
          <a:p>
            <a:pPr lvl="1"/>
            <a:r>
              <a:rPr lang="en-US" sz="2200" dirty="0"/>
              <a:t>Blog (not updated often </a:t>
            </a:r>
            <a:r>
              <a:rPr lang="en-US" sz="2200" dirty="0">
                <a:sym typeface="Wingdings" panose="05000000000000000000" pitchFamily="2" charset="2"/>
              </a:rPr>
              <a:t> </a:t>
            </a:r>
            <a:r>
              <a:rPr lang="en-US" sz="2200" dirty="0"/>
              <a:t>)</a:t>
            </a:r>
          </a:p>
          <a:p>
            <a:pPr lvl="2"/>
            <a:r>
              <a:rPr lang="en-US" sz="2200" dirty="0">
                <a:hlinkClick r:id="rId4"/>
              </a:rPr>
              <a:t>https://jptarqu.blogspot.com</a:t>
            </a:r>
            <a:r>
              <a:rPr lang="en-US" sz="2200" dirty="0"/>
              <a:t>  </a:t>
            </a:r>
          </a:p>
          <a:p>
            <a:r>
              <a:rPr lang="en-US" sz="2200" dirty="0"/>
              <a:t>Sample repo for this session: </a:t>
            </a:r>
          </a:p>
          <a:p>
            <a:pPr lvl="1"/>
            <a:r>
              <a:rPr lang="en-US" sz="2200" dirty="0">
                <a:hlinkClick r:id="rId5"/>
              </a:rPr>
              <a:t>https://tinyurl.com/SqlProjCodeCamp</a:t>
            </a:r>
            <a:r>
              <a:rPr lang="en-US" sz="2200" dirty="0"/>
              <a:t> </a:t>
            </a:r>
          </a:p>
          <a:p>
            <a:endParaRPr lang="en-US" sz="2200" dirty="0"/>
          </a:p>
        </p:txBody>
      </p:sp>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613288F5-393B-3B9A-7A5E-85A74D523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152846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7B606-3705-C11B-21A3-6763C5B22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67100-2921-0F40-BFCB-900FAE251A84}"/>
              </a:ext>
            </a:extLst>
          </p:cNvPr>
          <p:cNvSpPr>
            <a:spLocks noGrp="1"/>
          </p:cNvSpPr>
          <p:nvPr>
            <p:ph type="ctrTitle"/>
          </p:nvPr>
        </p:nvSpPr>
        <p:spPr>
          <a:xfrm>
            <a:off x="630935" y="640080"/>
            <a:ext cx="8272107" cy="1481328"/>
          </a:xfrm>
        </p:spPr>
        <p:txBody>
          <a:bodyPr vert="horz" lIns="91440" tIns="45720" rIns="91440" bIns="45720" rtlCol="0" anchor="b">
            <a:normAutofit/>
          </a:bodyPr>
          <a:lstStyle/>
          <a:p>
            <a:pPr algn="l"/>
            <a:r>
              <a:rPr lang="en-US" sz="5000" kern="1200" dirty="0">
                <a:solidFill>
                  <a:schemeClr val="tx1"/>
                </a:solidFill>
                <a:latin typeface="+mj-lt"/>
                <a:ea typeface="+mj-ea"/>
                <a:cs typeface="+mj-cs"/>
              </a:rPr>
              <a:t>Visual Studio SQL Projects</a:t>
            </a:r>
          </a:p>
        </p:txBody>
      </p:sp>
      <p:sp>
        <p:nvSpPr>
          <p:cNvPr id="4" name="TextBox 3">
            <a:extLst>
              <a:ext uri="{FF2B5EF4-FFF2-40B4-BE49-F238E27FC236}">
                <a16:creationId xmlns:a16="http://schemas.microsoft.com/office/drawing/2014/main" id="{22980703-BED1-3E8C-1F8E-09F472626EBF}"/>
              </a:ext>
            </a:extLst>
          </p:cNvPr>
          <p:cNvSpPr txBox="1"/>
          <p:nvPr/>
        </p:nvSpPr>
        <p:spPr>
          <a:xfrm>
            <a:off x="630936" y="2660904"/>
            <a:ext cx="56771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hlinkClick r:id="rId3"/>
              </a:rPr>
              <a:t>https://tinyurl.com/SqlProjCodeCamp</a:t>
            </a:r>
            <a:endParaRPr lang="en-US" sz="2200" dirty="0"/>
          </a:p>
          <a:p>
            <a:pPr lvl="1" indent="-228600">
              <a:lnSpc>
                <a:spcPct val="90000"/>
              </a:lnSpc>
              <a:spcAft>
                <a:spcPts val="600"/>
              </a:spcAft>
              <a:buFont typeface="Arial" panose="020B0604020202020204" pitchFamily="34" charset="0"/>
              <a:buChar char="•"/>
            </a:pPr>
            <a:r>
              <a:rPr lang="en-US" sz="2200" dirty="0"/>
              <a:t>(sample code and slides)</a:t>
            </a:r>
          </a:p>
          <a:p>
            <a:pPr indent="-228600">
              <a:lnSpc>
                <a:spcPct val="90000"/>
              </a:lnSpc>
              <a:spcAft>
                <a:spcPts val="600"/>
              </a:spcAft>
              <a:buFont typeface="Arial" panose="020B0604020202020204" pitchFamily="34" charset="0"/>
              <a:buChar char="•"/>
            </a:pPr>
            <a:endParaRPr lang="en-US" sz="2200" dirty="0"/>
          </a:p>
        </p:txBody>
      </p:sp>
      <p:pic>
        <p:nvPicPr>
          <p:cNvPr id="5" name="Picture 4" descr="A qr code on a white background&#10;&#10;AI-generated content may be incorrect.">
            <a:extLst>
              <a:ext uri="{FF2B5EF4-FFF2-40B4-BE49-F238E27FC236}">
                <a16:creationId xmlns:a16="http://schemas.microsoft.com/office/drawing/2014/main" id="{2A3024B6-9CB1-D239-9717-57A869536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534" y="3682311"/>
            <a:ext cx="2713640" cy="2713640"/>
          </a:xfrm>
          <a:prstGeom prst="rect">
            <a:avLst/>
          </a:prstGeom>
        </p:spPr>
      </p:pic>
      <p:pic>
        <p:nvPicPr>
          <p:cNvPr id="7" name="Picture 6">
            <a:extLst>
              <a:ext uri="{FF2B5EF4-FFF2-40B4-BE49-F238E27FC236}">
                <a16:creationId xmlns:a16="http://schemas.microsoft.com/office/drawing/2014/main" id="{4C197B4E-0D8F-72B9-5A37-AA546726D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7242" y="3321577"/>
            <a:ext cx="3455126" cy="2953264"/>
          </a:xfrm>
          <a:prstGeom prst="rect">
            <a:avLst/>
          </a:prstGeom>
        </p:spPr>
      </p:pic>
      <p:sp>
        <p:nvSpPr>
          <p:cNvPr id="9" name="TextBox 8">
            <a:extLst>
              <a:ext uri="{FF2B5EF4-FFF2-40B4-BE49-F238E27FC236}">
                <a16:creationId xmlns:a16="http://schemas.microsoft.com/office/drawing/2014/main" id="{D5A87FA7-9EF4-6037-8545-930C7EEF22C6}"/>
              </a:ext>
            </a:extLst>
          </p:cNvPr>
          <p:cNvSpPr txBox="1"/>
          <p:nvPr/>
        </p:nvSpPr>
        <p:spPr>
          <a:xfrm>
            <a:off x="6448167" y="2738418"/>
            <a:ext cx="5257465" cy="646331"/>
          </a:xfrm>
          <a:prstGeom prst="rect">
            <a:avLst/>
          </a:prstGeom>
          <a:noFill/>
        </p:spPr>
        <p:txBody>
          <a:bodyPr wrap="none" rtlCol="0">
            <a:spAutoFit/>
          </a:bodyPr>
          <a:lstStyle/>
          <a:p>
            <a:r>
              <a:rPr lang="en-US" dirty="0"/>
              <a:t>LinkedIn </a:t>
            </a:r>
            <a:r>
              <a:rPr lang="en-US" dirty="0">
                <a:hlinkClick r:id="rId6"/>
              </a:rPr>
              <a:t>https://www.linkedin.com/in/juantarquino</a:t>
            </a:r>
            <a:endParaRPr lang="en-US" dirty="0"/>
          </a:p>
          <a:p>
            <a:endParaRPr lang="en-US" dirty="0"/>
          </a:p>
        </p:txBody>
      </p:sp>
      <p:cxnSp>
        <p:nvCxnSpPr>
          <p:cNvPr id="12" name="Straight Connector 11">
            <a:extLst>
              <a:ext uri="{FF2B5EF4-FFF2-40B4-BE49-F238E27FC236}">
                <a16:creationId xmlns:a16="http://schemas.microsoft.com/office/drawing/2014/main" id="{39107845-A0FE-2B4D-73ED-F695DC406D84}"/>
              </a:ext>
            </a:extLst>
          </p:cNvPr>
          <p:cNvCxnSpPr/>
          <p:nvPr/>
        </p:nvCxnSpPr>
        <p:spPr>
          <a:xfrm>
            <a:off x="6096000" y="2853559"/>
            <a:ext cx="0" cy="32555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96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1256</TotalTime>
  <Words>5243</Words>
  <Application>Microsoft Office PowerPoint</Application>
  <PresentationFormat>Widescreen</PresentationFormat>
  <Paragraphs>308</Paragraphs>
  <Slides>33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What about deployments?</vt:lpstr>
      <vt:lpstr>Deployment</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Initial seed data</vt:lpstr>
      <vt:lpstr>What about CI/CD?</vt:lpstr>
      <vt:lpstr>Command line publishing (CI/CD tool friendly)</vt:lpstr>
      <vt:lpstr>CI/CD tools sample - deployment</vt:lpstr>
      <vt:lpstr>What about automated tests?</vt:lpstr>
      <vt:lpstr>Automated testing</vt:lpstr>
      <vt:lpstr>Custom generic xUnit Project</vt:lpstr>
      <vt:lpstr>PowerPoint Presentation</vt:lpstr>
      <vt:lpstr>Additional Resources</vt:lpstr>
      <vt:lpstr>Additional Resources</vt:lpstr>
      <vt:lpstr>SQL Projects for the Win!!!</vt:lpstr>
      <vt:lpstr>Questions, Questions, Questions???</vt:lpstr>
      <vt:lpstr>PowerPoint Presentation</vt:lpstr>
      <vt:lpstr>Visual Studio SQL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22</cp:revision>
  <cp:lastPrinted>2025-04-04T22:39:52Z</cp:lastPrinted>
  <dcterms:created xsi:type="dcterms:W3CDTF">2025-03-24T16:18:02Z</dcterms:created>
  <dcterms:modified xsi:type="dcterms:W3CDTF">2025-10-04T15:10:39Z</dcterms:modified>
</cp:coreProperties>
</file>